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e" panose="020B0604020202020204" charset="0"/>
      <p:regular r:id="rId8"/>
    </p:embeddedFont>
    <p:embeddedFont>
      <p:font typeface="Etna Sans Serif" panose="020B0604020202020204" charset="0"/>
      <p:regular r:id="rId9"/>
    </p:embeddedFont>
    <p:embeddedFont>
      <p:font typeface="League Spartan" panose="020B0604020202020204" charset="0"/>
      <p:regular r:id="rId10"/>
    </p:embeddedFont>
    <p:embeddedFont>
      <p:font typeface="Lexend Deca" panose="020B0604020202020204" charset="0"/>
      <p:regular r:id="rId11"/>
    </p:embeddedFont>
    <p:embeddedFont>
      <p:font typeface="Montserrat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2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5.png"/><Relationship Id="rId18" Type="http://schemas.openxmlformats.org/officeDocument/2006/relationships/image" Target="../media/image18.svg"/><Relationship Id="rId26" Type="http://schemas.openxmlformats.org/officeDocument/2006/relationships/image" Target="../media/image31.png"/><Relationship Id="rId3" Type="http://schemas.openxmlformats.org/officeDocument/2006/relationships/image" Target="../media/image4.svg"/><Relationship Id="rId21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14.svg"/><Relationship Id="rId17" Type="http://schemas.openxmlformats.org/officeDocument/2006/relationships/image" Target="../media/image17.png"/><Relationship Id="rId25" Type="http://schemas.openxmlformats.org/officeDocument/2006/relationships/image" Target="../media/image30.jpeg"/><Relationship Id="rId2" Type="http://schemas.openxmlformats.org/officeDocument/2006/relationships/image" Target="../media/image3.png"/><Relationship Id="rId16" Type="http://schemas.openxmlformats.org/officeDocument/2006/relationships/image" Target="../media/image10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24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9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2.svg"/><Relationship Id="rId19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3.png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35.jpe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2.svg"/><Relationship Id="rId10" Type="http://schemas.openxmlformats.org/officeDocument/2006/relationships/image" Target="../media/image10.sv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3040" y="3525952"/>
            <a:ext cx="4449215" cy="1088090"/>
          </a:xfrm>
          <a:prstGeom prst="rect">
            <a:avLst/>
          </a:prstGeom>
          <a:solidFill>
            <a:srgbClr val="F2BE40"/>
          </a:solidFill>
        </p:spPr>
      </p:sp>
      <p:sp>
        <p:nvSpPr>
          <p:cNvPr id="3" name="Freeform 3"/>
          <p:cNvSpPr/>
          <p:nvPr/>
        </p:nvSpPr>
        <p:spPr>
          <a:xfrm>
            <a:off x="10731701" y="4614041"/>
            <a:ext cx="10797017" cy="10797017"/>
          </a:xfrm>
          <a:custGeom>
            <a:avLst/>
            <a:gdLst/>
            <a:ahLst/>
            <a:cxnLst/>
            <a:rect l="l" t="t" r="r" b="b"/>
            <a:pathLst>
              <a:path w="10797017" h="10797017">
                <a:moveTo>
                  <a:pt x="0" y="0"/>
                </a:moveTo>
                <a:lnTo>
                  <a:pt x="10797017" y="0"/>
                </a:lnTo>
                <a:lnTo>
                  <a:pt x="10797017" y="10797018"/>
                </a:lnTo>
                <a:lnTo>
                  <a:pt x="0" y="1079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88677" y="3312137"/>
            <a:ext cx="5970595" cy="5306367"/>
          </a:xfrm>
          <a:custGeom>
            <a:avLst/>
            <a:gdLst/>
            <a:ahLst/>
            <a:cxnLst/>
            <a:rect l="l" t="t" r="r" b="b"/>
            <a:pathLst>
              <a:path w="5970595" h="5306367">
                <a:moveTo>
                  <a:pt x="0" y="0"/>
                </a:moveTo>
                <a:lnTo>
                  <a:pt x="5970595" y="0"/>
                </a:lnTo>
                <a:lnTo>
                  <a:pt x="5970595" y="5306367"/>
                </a:lnTo>
                <a:lnTo>
                  <a:pt x="0" y="530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80127" y="9498239"/>
            <a:ext cx="1558851" cy="1558851"/>
          </a:xfrm>
          <a:custGeom>
            <a:avLst/>
            <a:gdLst/>
            <a:ahLst/>
            <a:cxnLst/>
            <a:rect l="l" t="t" r="r" b="b"/>
            <a:pathLst>
              <a:path w="1558851" h="1558851">
                <a:moveTo>
                  <a:pt x="0" y="0"/>
                </a:moveTo>
                <a:lnTo>
                  <a:pt x="1558851" y="0"/>
                </a:lnTo>
                <a:lnTo>
                  <a:pt x="1558851" y="1558851"/>
                </a:lnTo>
                <a:lnTo>
                  <a:pt x="0" y="1558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08320" y="9063388"/>
            <a:ext cx="434851" cy="434851"/>
          </a:xfrm>
          <a:custGeom>
            <a:avLst/>
            <a:gdLst/>
            <a:ahLst/>
            <a:cxnLst/>
            <a:rect l="l" t="t" r="r" b="b"/>
            <a:pathLst>
              <a:path w="434851" h="434851">
                <a:moveTo>
                  <a:pt x="0" y="0"/>
                </a:moveTo>
                <a:lnTo>
                  <a:pt x="434851" y="0"/>
                </a:lnTo>
                <a:lnTo>
                  <a:pt x="434851" y="434851"/>
                </a:lnTo>
                <a:lnTo>
                  <a:pt x="0" y="4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24421" y="9063388"/>
            <a:ext cx="434851" cy="434851"/>
          </a:xfrm>
          <a:custGeom>
            <a:avLst/>
            <a:gdLst/>
            <a:ahLst/>
            <a:cxnLst/>
            <a:rect l="l" t="t" r="r" b="b"/>
            <a:pathLst>
              <a:path w="434851" h="434851">
                <a:moveTo>
                  <a:pt x="0" y="0"/>
                </a:moveTo>
                <a:lnTo>
                  <a:pt x="434851" y="0"/>
                </a:lnTo>
                <a:lnTo>
                  <a:pt x="434851" y="434851"/>
                </a:lnTo>
                <a:lnTo>
                  <a:pt x="0" y="4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6628636" y="4243880"/>
            <a:ext cx="2203666" cy="1101833"/>
          </a:xfrm>
          <a:custGeom>
            <a:avLst/>
            <a:gdLst/>
            <a:ahLst/>
            <a:cxnLst/>
            <a:rect l="l" t="t" r="r" b="b"/>
            <a:pathLst>
              <a:path w="2203666" h="1101833">
                <a:moveTo>
                  <a:pt x="0" y="0"/>
                </a:moveTo>
                <a:lnTo>
                  <a:pt x="2203666" y="0"/>
                </a:lnTo>
                <a:lnTo>
                  <a:pt x="2203666" y="1101833"/>
                </a:lnTo>
                <a:lnTo>
                  <a:pt x="0" y="1101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143388" y="9146418"/>
            <a:ext cx="179790" cy="268792"/>
          </a:xfrm>
          <a:custGeom>
            <a:avLst/>
            <a:gdLst/>
            <a:ahLst/>
            <a:cxnLst/>
            <a:rect l="l" t="t" r="r" b="b"/>
            <a:pathLst>
              <a:path w="179790" h="268792">
                <a:moveTo>
                  <a:pt x="0" y="0"/>
                </a:moveTo>
                <a:lnTo>
                  <a:pt x="179790" y="0"/>
                </a:lnTo>
                <a:lnTo>
                  <a:pt x="179790" y="268792"/>
                </a:lnTo>
                <a:lnTo>
                  <a:pt x="0" y="2687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551952" y="9146418"/>
            <a:ext cx="179790" cy="268792"/>
          </a:xfrm>
          <a:custGeom>
            <a:avLst/>
            <a:gdLst/>
            <a:ahLst/>
            <a:cxnLst/>
            <a:rect l="l" t="t" r="r" b="b"/>
            <a:pathLst>
              <a:path w="179790" h="268792">
                <a:moveTo>
                  <a:pt x="179790" y="0"/>
                </a:moveTo>
                <a:lnTo>
                  <a:pt x="0" y="0"/>
                </a:lnTo>
                <a:lnTo>
                  <a:pt x="0" y="268792"/>
                </a:lnTo>
                <a:lnTo>
                  <a:pt x="179790" y="268792"/>
                </a:lnTo>
                <a:lnTo>
                  <a:pt x="1797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74779" y="2057400"/>
            <a:ext cx="375002" cy="375002"/>
          </a:xfrm>
          <a:custGeom>
            <a:avLst/>
            <a:gdLst/>
            <a:ahLst/>
            <a:cxnLst/>
            <a:rect l="l" t="t" r="r" b="b"/>
            <a:pathLst>
              <a:path w="375002" h="375002">
                <a:moveTo>
                  <a:pt x="0" y="0"/>
                </a:moveTo>
                <a:lnTo>
                  <a:pt x="375002" y="0"/>
                </a:lnTo>
                <a:lnTo>
                  <a:pt x="375002" y="375002"/>
                </a:lnTo>
                <a:lnTo>
                  <a:pt x="0" y="3750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70619" y="374919"/>
            <a:ext cx="1102697" cy="829780"/>
          </a:xfrm>
          <a:custGeom>
            <a:avLst/>
            <a:gdLst/>
            <a:ahLst/>
            <a:cxnLst/>
            <a:rect l="l" t="t" r="r" b="b"/>
            <a:pathLst>
              <a:path w="1102697" h="829780">
                <a:moveTo>
                  <a:pt x="0" y="0"/>
                </a:moveTo>
                <a:lnTo>
                  <a:pt x="1102698" y="0"/>
                </a:lnTo>
                <a:lnTo>
                  <a:pt x="1102698" y="829780"/>
                </a:lnTo>
                <a:lnTo>
                  <a:pt x="0" y="82978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9709" y="471177"/>
            <a:ext cx="2106663" cy="637265"/>
          </a:xfrm>
          <a:custGeom>
            <a:avLst/>
            <a:gdLst/>
            <a:ahLst/>
            <a:cxnLst/>
            <a:rect l="l" t="t" r="r" b="b"/>
            <a:pathLst>
              <a:path w="2106663" h="637265">
                <a:moveTo>
                  <a:pt x="0" y="0"/>
                </a:moveTo>
                <a:lnTo>
                  <a:pt x="2106662" y="0"/>
                </a:lnTo>
                <a:lnTo>
                  <a:pt x="2106662" y="637265"/>
                </a:lnTo>
                <a:lnTo>
                  <a:pt x="0" y="6372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13040" y="5105717"/>
            <a:ext cx="9827548" cy="12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9"/>
              </a:lnSpc>
            </a:pPr>
            <a:r>
              <a:rPr lang="en-US" sz="530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Surveillance de Température en Temps Réel avec Big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9216" y="3669261"/>
            <a:ext cx="3613383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ThermoAlert</a:t>
            </a:r>
            <a:endParaRPr lang="en-US" sz="4799" dirty="0">
              <a:solidFill>
                <a:srgbClr val="3B41C9"/>
              </a:solidFill>
              <a:latin typeface="Etna Sans Serif"/>
              <a:ea typeface="Etna Sans Serif"/>
              <a:cs typeface="Etna Sans Serif"/>
              <a:sym typeface="Etna Sans Seri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15776" y="9814113"/>
            <a:ext cx="537222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Année Universitaire : 2024-2025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3DE25217-4330-0569-FE5A-B8767D06E180}"/>
              </a:ext>
            </a:extLst>
          </p:cNvPr>
          <p:cNvSpPr txBox="1"/>
          <p:nvPr/>
        </p:nvSpPr>
        <p:spPr>
          <a:xfrm>
            <a:off x="2513737" y="9075850"/>
            <a:ext cx="2368604" cy="50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137"/>
              </a:lnSpc>
            </a:pPr>
            <a:r>
              <a:rPr lang="en-US" sz="2955" dirty="0" err="1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Réalise</a:t>
            </a:r>
            <a:r>
              <a:rPr lang="en-US" sz="2955" dirty="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par :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335983E7-A71D-493E-024E-859F276DF8A8}"/>
              </a:ext>
            </a:extLst>
          </p:cNvPr>
          <p:cNvSpPr txBox="1"/>
          <p:nvPr/>
        </p:nvSpPr>
        <p:spPr>
          <a:xfrm>
            <a:off x="2909340" y="9587543"/>
            <a:ext cx="3098667" cy="68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Bouba Ahmed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Lkhalidi</a:t>
            </a:r>
            <a:r>
              <a:rPr lang="en-US" sz="20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Mohamed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C8480232-115C-324D-4E1C-9C823970A6A3}"/>
              </a:ext>
            </a:extLst>
          </p:cNvPr>
          <p:cNvSpPr txBox="1"/>
          <p:nvPr/>
        </p:nvSpPr>
        <p:spPr>
          <a:xfrm>
            <a:off x="5767512" y="9075851"/>
            <a:ext cx="2835135" cy="50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37"/>
              </a:lnSpc>
            </a:pPr>
            <a:r>
              <a:rPr lang="en-US" sz="2955" dirty="0" err="1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Encadré</a:t>
            </a:r>
            <a:r>
              <a:rPr lang="en-US" sz="2955" dirty="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par :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C44EC62-596D-59B0-7687-20E090C36CB9}"/>
              </a:ext>
            </a:extLst>
          </p:cNvPr>
          <p:cNvSpPr txBox="1"/>
          <p:nvPr/>
        </p:nvSpPr>
        <p:spPr>
          <a:xfrm>
            <a:off x="6389322" y="9924609"/>
            <a:ext cx="275944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7" lvl="1" indent="-215904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Pr. Younes </a:t>
            </a:r>
            <a:r>
              <a:rPr lang="en-US" sz="20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Hajoui</a:t>
            </a:r>
            <a:endParaRPr lang="en-US" sz="20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5960" y="5143500"/>
            <a:ext cx="8929320" cy="8929320"/>
          </a:xfrm>
          <a:custGeom>
            <a:avLst/>
            <a:gdLst/>
            <a:ahLst/>
            <a:cxnLst/>
            <a:rect l="l" t="t" r="r" b="b"/>
            <a:pathLst>
              <a:path w="8929320" h="8929320">
                <a:moveTo>
                  <a:pt x="0" y="0"/>
                </a:moveTo>
                <a:lnTo>
                  <a:pt x="8929319" y="0"/>
                </a:lnTo>
                <a:lnTo>
                  <a:pt x="8929319" y="8929320"/>
                </a:lnTo>
                <a:lnTo>
                  <a:pt x="0" y="892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031462" y="2997045"/>
            <a:ext cx="5577428" cy="55774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27567" y="3293160"/>
            <a:ext cx="4985218" cy="498519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083" r="-908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57628" y="2181466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6" y="0"/>
                </a:lnTo>
                <a:lnTo>
                  <a:pt x="646696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77782" y="0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01364" y="825770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59709" y="573298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9709" y="3568938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47830" y="9402633"/>
            <a:ext cx="1462855" cy="821858"/>
          </a:xfrm>
          <a:custGeom>
            <a:avLst/>
            <a:gdLst/>
            <a:ahLst/>
            <a:cxnLst/>
            <a:rect l="l" t="t" r="r" b="b"/>
            <a:pathLst>
              <a:path w="1462855" h="821858">
                <a:moveTo>
                  <a:pt x="0" y="0"/>
                </a:moveTo>
                <a:lnTo>
                  <a:pt x="1462855" y="0"/>
                </a:lnTo>
                <a:lnTo>
                  <a:pt x="1462855" y="821858"/>
                </a:lnTo>
                <a:lnTo>
                  <a:pt x="0" y="8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36420" y="9501683"/>
            <a:ext cx="726772" cy="722808"/>
          </a:xfrm>
          <a:custGeom>
            <a:avLst/>
            <a:gdLst/>
            <a:ahLst/>
            <a:cxnLst/>
            <a:rect l="l" t="t" r="r" b="b"/>
            <a:pathLst>
              <a:path w="726772" h="722808">
                <a:moveTo>
                  <a:pt x="0" y="0"/>
                </a:moveTo>
                <a:lnTo>
                  <a:pt x="726772" y="0"/>
                </a:lnTo>
                <a:lnTo>
                  <a:pt x="726772" y="722808"/>
                </a:lnTo>
                <a:lnTo>
                  <a:pt x="0" y="72280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669629" y="9542384"/>
            <a:ext cx="1771516" cy="682107"/>
          </a:xfrm>
          <a:custGeom>
            <a:avLst/>
            <a:gdLst/>
            <a:ahLst/>
            <a:cxnLst/>
            <a:rect l="l" t="t" r="r" b="b"/>
            <a:pathLst>
              <a:path w="1771516" h="682107">
                <a:moveTo>
                  <a:pt x="0" y="0"/>
                </a:moveTo>
                <a:lnTo>
                  <a:pt x="1771516" y="0"/>
                </a:lnTo>
                <a:lnTo>
                  <a:pt x="1771516" y="682107"/>
                </a:lnTo>
                <a:lnTo>
                  <a:pt x="0" y="68210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50812" y="9537268"/>
            <a:ext cx="1323542" cy="687224"/>
          </a:xfrm>
          <a:custGeom>
            <a:avLst/>
            <a:gdLst/>
            <a:ahLst/>
            <a:cxnLst/>
            <a:rect l="l" t="t" r="r" b="b"/>
            <a:pathLst>
              <a:path w="1323542" h="687224">
                <a:moveTo>
                  <a:pt x="0" y="0"/>
                </a:moveTo>
                <a:lnTo>
                  <a:pt x="1323542" y="0"/>
                </a:lnTo>
                <a:lnTo>
                  <a:pt x="1323542" y="687223"/>
                </a:lnTo>
                <a:lnTo>
                  <a:pt x="0" y="68722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928830" y="9676479"/>
            <a:ext cx="1826707" cy="548012"/>
          </a:xfrm>
          <a:custGeom>
            <a:avLst/>
            <a:gdLst/>
            <a:ahLst/>
            <a:cxnLst/>
            <a:rect l="l" t="t" r="r" b="b"/>
            <a:pathLst>
              <a:path w="1826707" h="548012">
                <a:moveTo>
                  <a:pt x="0" y="0"/>
                </a:moveTo>
                <a:lnTo>
                  <a:pt x="1826707" y="0"/>
                </a:lnTo>
                <a:lnTo>
                  <a:pt x="1826707" y="548012"/>
                </a:lnTo>
                <a:lnTo>
                  <a:pt x="0" y="54801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251556" y="9685550"/>
            <a:ext cx="1382000" cy="538941"/>
          </a:xfrm>
          <a:custGeom>
            <a:avLst/>
            <a:gdLst/>
            <a:ahLst/>
            <a:cxnLst/>
            <a:rect l="l" t="t" r="r" b="b"/>
            <a:pathLst>
              <a:path w="1382000" h="538941">
                <a:moveTo>
                  <a:pt x="0" y="0"/>
                </a:moveTo>
                <a:lnTo>
                  <a:pt x="1381999" y="0"/>
                </a:lnTo>
                <a:lnTo>
                  <a:pt x="1381999" y="538941"/>
                </a:lnTo>
                <a:lnTo>
                  <a:pt x="0" y="53894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59709" y="639274"/>
            <a:ext cx="841807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Introduction et Objectifs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10371" y="2061325"/>
            <a:ext cx="8352821" cy="110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traitement de données en temps réel est essentiel dans les domaines modernes : Internet des Objets (IoT), finance, industrie, logistique, etc.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7628" y="3560752"/>
            <a:ext cx="254246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Problématique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2060" y="4074505"/>
            <a:ext cx="10094961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Comment surveiller des capteurs de température en temps réel avec des outils Big Data ?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Comment générer des alertes critiques (&gt;80°C) et des tendances pour une réaction immédiate 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7628" y="5697565"/>
            <a:ext cx="15506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</a:t>
            </a:r>
            <a:r>
              <a:rPr lang="en-US" sz="3000" u="none" strike="noStrike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bjectifs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04324" y="6326215"/>
            <a:ext cx="10928207" cy="25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Simuler des capteurs de température via un script Python.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Transporter les données vers un système de traitement en temps réel à l’aide d’Apache Kafka.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Traiter les données à l’aide d’Apache Spark Streaming.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Générer des alertes quand la température dépasse un seuil critique (ex. &gt;90°C).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Stocker les données (brutes et alertes) dans Hadoop HDFS.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Afficher les résultats dans une interface web simple (Flask).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2297" y="9468003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65227" y="9468003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7352" y="9557171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302186" y="9557171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34362" y="8273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89717" y="4548664"/>
            <a:ext cx="6588861" cy="4765943"/>
          </a:xfrm>
          <a:custGeom>
            <a:avLst/>
            <a:gdLst/>
            <a:ahLst/>
            <a:cxnLst/>
            <a:rect l="l" t="t" r="r" b="b"/>
            <a:pathLst>
              <a:path w="6588861" h="4765943">
                <a:moveTo>
                  <a:pt x="0" y="0"/>
                </a:moveTo>
                <a:lnTo>
                  <a:pt x="6588861" y="0"/>
                </a:lnTo>
                <a:lnTo>
                  <a:pt x="6588861" y="4765942"/>
                </a:lnTo>
                <a:lnTo>
                  <a:pt x="0" y="4765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59708" y="639274"/>
            <a:ext cx="7365091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Architecture 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Globale</a:t>
            </a:r>
            <a:endParaRPr lang="en-US" sz="6000" u="none" strike="noStrike" dirty="0">
              <a:solidFill>
                <a:srgbClr val="3B41C9"/>
              </a:solidFill>
              <a:latin typeface="Etna Sans Serif"/>
              <a:ea typeface="Etna Sans Serif"/>
              <a:cs typeface="Etna Sans Serif"/>
              <a:sym typeface="Etna Sans Ser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57400" y="2543608"/>
            <a:ext cx="13104376" cy="185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Producteur (Python)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– Génère des données chaque seconde (température, capteur, timestamp).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Kafka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Sert de bus de messages (topics : temperature_data, temperature_alerts).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Spark Streaming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Analyse les flux en temps réel, identifie les anomalies et calcule des moyennes.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HDFS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Stocke les données de manière structurée pour une future analyse.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Flask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– Interface web affichant les alertes en direct.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723" y="2000056"/>
            <a:ext cx="6332815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pipeline est composé de 5 étapes principales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6723" y="5091015"/>
            <a:ext cx="272807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Fonctionnement Clé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400" y="5707808"/>
            <a:ext cx="9451342" cy="222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Kafka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Gère 2 topics (temperature_data pour les données brutes, temperature_alerts pour les alertes).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Spark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Utilise des micro-batches et des watermarks pour gérer les données en retard.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Docker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Orchestre 6 services (Zookeeper, Kafka, Spark, HDFS, Flask, Simulateur).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6723" y="8201085"/>
            <a:ext cx="1541621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Avantages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7400" y="8819937"/>
            <a:ext cx="9372600" cy="737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Isolation des services via Docker.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Scalable :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Ajout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facile de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capteurs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nœuds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Spark/HDFS.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6312" y="3138065"/>
            <a:ext cx="8977743" cy="5049980"/>
          </a:xfrm>
          <a:custGeom>
            <a:avLst/>
            <a:gdLst/>
            <a:ahLst/>
            <a:cxnLst/>
            <a:rect l="l" t="t" r="r" b="b"/>
            <a:pathLst>
              <a:path w="8977743" h="5049980">
                <a:moveTo>
                  <a:pt x="0" y="0"/>
                </a:moveTo>
                <a:lnTo>
                  <a:pt x="8977743" y="0"/>
                </a:lnTo>
                <a:lnTo>
                  <a:pt x="8977743" y="5049980"/>
                </a:lnTo>
                <a:lnTo>
                  <a:pt x="0" y="504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FF3131"/>
            </a:solidFill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 rot="-5400000" flipH="1">
            <a:off x="16101527" y="8241680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3334" y="9487205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6264" y="9487205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388" y="9576373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4" y="0"/>
                </a:lnTo>
                <a:lnTo>
                  <a:pt x="193084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993223" y="9576373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8345" y="4740772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74109" y="1103321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9709" y="639274"/>
            <a:ext cx="9925622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Fon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ctionnement</a:t>
            </a: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du Pipeline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5703" y="1914525"/>
            <a:ext cx="9925623" cy="723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1 : Génération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Simulateur envoie des données toutes les secondes vers Kafka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2 : Traitement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Spark lit les données de Kafka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Classification :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CRITICAL (&gt; 90°C)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HIGH (&gt; 80°C)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NORMAL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Moyennes glissantes toutes les 5 min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3 : Stockage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Résultats sauvegardés dans HDFS :                                              /temperature_data/, /alerts/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4 : Visualisation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Flask lit les données de Kafka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Affiche les alertes en direct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07125" y="2351762"/>
            <a:ext cx="6021176" cy="6222711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649059" y="2312197"/>
            <a:ext cx="923124" cy="923124"/>
          </a:xfrm>
          <a:custGeom>
            <a:avLst/>
            <a:gdLst/>
            <a:ahLst/>
            <a:cxnLst/>
            <a:rect l="l" t="t" r="r" b="b"/>
            <a:pathLst>
              <a:path w="923124" h="923124">
                <a:moveTo>
                  <a:pt x="0" y="0"/>
                </a:moveTo>
                <a:lnTo>
                  <a:pt x="923124" y="0"/>
                </a:lnTo>
                <a:lnTo>
                  <a:pt x="923124" y="923123"/>
                </a:lnTo>
                <a:lnTo>
                  <a:pt x="0" y="923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2440" y="497785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2440" y="803760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25678" y="2555318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678" y="5297596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709" y="639274"/>
            <a:ext cx="9441388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Résul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tats</a:t>
            </a: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et Performances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678" y="8357346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61699" y="2562305"/>
            <a:ext cx="4377301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Tests </a:t>
            </a:r>
            <a:r>
              <a:rPr lang="en-US" sz="2200" dirty="0" err="1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200" dirty="0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Environnement Local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77938" y="5309344"/>
            <a:ext cx="228600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Interface Flask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00905" y="8369094"/>
            <a:ext cx="2639854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Exemple d’Alerte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61699" y="3187695"/>
            <a:ext cx="7139398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Débit : 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1 000 messages/seconde (pic à 1 500).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Latence :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500 ms (de la génération à l’affichage).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Résilience : 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Aucune perte de données même sous charge.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61699" y="6006592"/>
            <a:ext cx="7395990" cy="185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Relevés récents : Liste des 10 dernières températures.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Alertes : Classées par criticité (CRITIQUE &gt; 80°C, ÉLEVÉE &gt; 70°C).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Graphique : Courbe des moyennes horaires (via Chart.js).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50309" y="8376396"/>
            <a:ext cx="4374590" cy="186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{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"sensor_id": "sensor_05",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"timestamp": "2024-05-01 14:30:00",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"temperature": 85.2,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"status": "CRITIQUE"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}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272236" y="5018844"/>
            <a:ext cx="3271523" cy="811605"/>
            <a:chOff x="0" y="0"/>
            <a:chExt cx="5431329" cy="1347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847051" y="3515252"/>
            <a:ext cx="7292486" cy="4667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MERCI :)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520620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542</Words>
  <Application>Microsoft Office PowerPoint</Application>
  <PresentationFormat>Personnalisé</PresentationFormat>
  <Paragraphs>70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Etna Sans Serif</vt:lpstr>
      <vt:lpstr>League Spartan</vt:lpstr>
      <vt:lpstr>Archive</vt:lpstr>
      <vt:lpstr>Lexend Deca</vt:lpstr>
      <vt:lpstr>Calibri</vt:lpstr>
      <vt:lpstr>Montserrat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ThermoAlertS</dc:title>
  <cp:lastModifiedBy>Ahmed Bouba</cp:lastModifiedBy>
  <cp:revision>3</cp:revision>
  <dcterms:created xsi:type="dcterms:W3CDTF">2006-08-16T00:00:00Z</dcterms:created>
  <dcterms:modified xsi:type="dcterms:W3CDTF">2025-05-22T10:41:15Z</dcterms:modified>
  <dc:identifier>DAGm3JYaWuA</dc:identifier>
</cp:coreProperties>
</file>